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98" r:id="rId3"/>
    <p:sldId id="297" r:id="rId4"/>
    <p:sldId id="299" r:id="rId5"/>
    <p:sldId id="300" r:id="rId6"/>
    <p:sldId id="302" r:id="rId7"/>
    <p:sldId id="303" r:id="rId8"/>
    <p:sldId id="304" r:id="rId9"/>
    <p:sldId id="305" r:id="rId10"/>
    <p:sldId id="321" r:id="rId11"/>
    <p:sldId id="306" r:id="rId12"/>
    <p:sldId id="307" r:id="rId13"/>
    <p:sldId id="308" r:id="rId14"/>
    <p:sldId id="309" r:id="rId15"/>
    <p:sldId id="311" r:id="rId16"/>
    <p:sldId id="312" r:id="rId17"/>
    <p:sldId id="310" r:id="rId18"/>
    <p:sldId id="313" r:id="rId19"/>
    <p:sldId id="318" r:id="rId20"/>
    <p:sldId id="316" r:id="rId21"/>
    <p:sldId id="315" r:id="rId22"/>
    <p:sldId id="317" r:id="rId23"/>
    <p:sldId id="319" r:id="rId24"/>
    <p:sldId id="320" r:id="rId25"/>
    <p:sldId id="285" r:id="rId26"/>
  </p:sldIdLst>
  <p:sldSz cx="24384000" cy="13716000"/>
  <p:notesSz cx="6858000" cy="9144000"/>
  <p:defaultTextStyle>
    <a:defPPr>
      <a:defRPr lang="zh-CN"/>
    </a:defPPr>
    <a:lvl1pPr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1pPr>
    <a:lvl2pPr marL="457200" indent="-2286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2pPr>
    <a:lvl3pPr marL="914400" indent="-4572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3pPr>
    <a:lvl4pPr marL="1371600" indent="-6858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4pPr>
    <a:lvl5pPr marL="1828800" indent="-9144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5pPr>
    <a:lvl6pPr marL="22860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6pPr>
    <a:lvl7pPr marL="27432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7pPr>
    <a:lvl8pPr marL="32004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8pPr>
    <a:lvl9pPr marL="36576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</p:showPr>
  <p:clrMru>
    <a:srgbClr val="FF0000"/>
  </p:clrMru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 autoAdjust="0"/>
    <p:restoredTop sz="92456" autoAdjust="0"/>
  </p:normalViewPr>
  <p:slideViewPr>
    <p:cSldViewPr>
      <p:cViewPr varScale="1">
        <p:scale>
          <a:sx n="36" d="100"/>
          <a:sy n="36" d="100"/>
        </p:scale>
        <p:origin x="-396" y="-108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2"/>
          <p:cNvSpPr>
            <a:spLocks noGrp="1" noRot="1" noChangeArrowheads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993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eaLnBrk="1">
              <a:lnSpc>
                <a:spcPct val="120000"/>
              </a:lnSpc>
              <a:spcBef>
                <a:spcPct val="0"/>
              </a:spcBef>
            </a:pPr>
            <a:r>
              <a:rPr lang="zh-CN" altLang="en-US" smtClean="0">
                <a:solidFill>
                  <a:srgbClr val="53585F"/>
                </a:solidFill>
                <a:sym typeface="+mn-ea"/>
              </a:rPr>
              <a:t>注意：</a:t>
            </a:r>
            <a:r>
              <a:rPr lang="en-US" altLang="zh-CN" smtClean="0">
                <a:solidFill>
                  <a:srgbClr val="53585F"/>
                </a:solidFill>
                <a:sym typeface="+mn-ea"/>
              </a:rPr>
              <a:t>JavaScript</a:t>
            </a:r>
            <a:r>
              <a:rPr lang="zh-CN" altLang="en-US" smtClean="0">
                <a:solidFill>
                  <a:srgbClr val="53585F"/>
                </a:solidFill>
                <a:sym typeface="+mn-ea"/>
              </a:rPr>
              <a:t>中的作用域是按照函数分割的，而不是按照</a:t>
            </a:r>
            <a:r>
              <a:rPr lang="en-US" altLang="zh-CN" smtClean="0">
                <a:solidFill>
                  <a:srgbClr val="53585F"/>
                </a:solidFill>
                <a:sym typeface="+mn-ea"/>
              </a:rPr>
              <a:t>{}</a:t>
            </a:r>
            <a:r>
              <a:rPr lang="zh-CN" altLang="en-US" smtClean="0">
                <a:solidFill>
                  <a:srgbClr val="53585F"/>
                </a:solidFill>
                <a:sym typeface="+mn-ea"/>
              </a:rPr>
              <a:t>分割</a:t>
            </a:r>
            <a:endParaRPr lang="zh-CN" alt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/>
          <p:cNvSpPr>
            <a:spLocks noGrp="1" noRot="1" noChangeArrowheads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98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eaLnBrk="1">
              <a:lnSpc>
                <a:spcPct val="120000"/>
              </a:lnSpc>
              <a:spcBef>
                <a:spcPct val="0"/>
              </a:spcBef>
            </a:pPr>
            <a:endParaRPr lang="zh-CN" alt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9E80FD-9576-486C-8CF7-C39D49F40593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2387600" y="6045200"/>
            <a:ext cx="19621500" cy="889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B3C330-CA22-4C0D-A9BB-E3E87FEAB45E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3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504619-8CD8-4AE6-8898-7CD6E0B14F8F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4C7A9F-CD34-4CF6-9ED2-7AE5341B47E9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6096E4-F1FF-4529-81B0-A8E89631C19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C8AEB8-FC4F-4090-950F-E50CF05A0322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A9A61F-8F3B-4941-8887-18083B1CD33D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05D135-1E62-40F9-9BB9-4F80D6AB7162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01C39E-BF45-454C-A256-0B949DDD2AAD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21C374-B0C0-4920-9BD9-1F1C6B4B3B89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13169900" y="3238500"/>
            <a:ext cx="9525000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CF31FB-D549-47FF-81A8-28397A0C1224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BB7EC4-F99D-4FE5-AAEA-C0D9C9FF01CE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85" name="Shape 85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5" name="Shape 4"/>
          <p:cNvSpPr>
            <a:spLocks noGrp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FFE208-B8E7-4D5E-8267-A9CA36E037EB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hape 2"/>
          <p:cNvSpPr>
            <a:spLocks noGrp="1"/>
          </p:cNvSpPr>
          <p:nvPr>
            <p:ph type="title"/>
          </p:nvPr>
        </p:nvSpPr>
        <p:spPr bwMode="auto">
          <a:xfrm>
            <a:off x="1689100" y="952500"/>
            <a:ext cx="21005800" cy="22860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Helvetica Light"/>
              </a:rPr>
              <a:t>标题文本</a:t>
            </a:r>
          </a:p>
        </p:txBody>
      </p:sp>
      <p:sp>
        <p:nvSpPr>
          <p:cNvPr id="1027" name="Shape 3"/>
          <p:cNvSpPr>
            <a:spLocks noGrp="1"/>
          </p:cNvSpPr>
          <p:nvPr>
            <p:ph type="body" idx="1"/>
          </p:nvPr>
        </p:nvSpPr>
        <p:spPr bwMode="auto">
          <a:xfrm>
            <a:off x="1689100" y="3238500"/>
            <a:ext cx="21005800" cy="92075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1</a:t>
            </a:r>
          </a:p>
          <a:p>
            <a:pPr lvl="1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2</a:t>
            </a:r>
          </a:p>
          <a:p>
            <a:pPr lvl="2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3</a:t>
            </a:r>
          </a:p>
          <a:p>
            <a:pPr lvl="3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4</a:t>
            </a:r>
          </a:p>
          <a:p>
            <a:pPr lvl="4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33238" y="13081000"/>
            <a:ext cx="506412" cy="46672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 fontAlgn="auto" hangingPunct="0">
              <a:spcBef>
                <a:spcPts val="0"/>
              </a:spcBef>
              <a:spcAft>
                <a:spcPts val="0"/>
              </a:spcAft>
              <a:defRPr sz="2400" ker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1EE0286C-C3AE-4B82-8C81-18EFE306DCD8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p:transition spd="med"/>
  <p:txStyles>
    <p:titleStyle>
      <a:lvl1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1pPr>
      <a:lvl2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2pPr>
      <a:lvl3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3pPr>
      <a:lvl4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4pPr>
      <a:lvl5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1pPr>
      <a:lvl2pPr marL="1270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2pPr>
      <a:lvl3pPr marL="190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3pPr>
      <a:lvl4pPr marL="2540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4pPr>
      <a:lvl5pPr marL="317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8575" y="-171450"/>
            <a:ext cx="24441150" cy="15274925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6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911600" y="-1927225"/>
            <a:ext cx="21518563" cy="161115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7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346200" y="-428625"/>
            <a:ext cx="11014075" cy="14971713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8" name="pasted-image.tiff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9877088" y="10466388"/>
            <a:ext cx="3208337" cy="211455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6389" name="Shape 123"/>
          <p:cNvSpPr>
            <a:spLocks noChangeArrowheads="1"/>
          </p:cNvSpPr>
          <p:nvPr/>
        </p:nvSpPr>
        <p:spPr bwMode="auto">
          <a:xfrm>
            <a:off x="6183313" y="4589463"/>
            <a:ext cx="5308600" cy="13509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wrap="none" lIns="50800" tIns="50800" rIns="50800" bIns="50800" anchor="ctr">
            <a:spAutoFit/>
          </a:bodyPr>
          <a:lstStyle/>
          <a:p>
            <a:pPr algn="ctr" hangingPunct="0"/>
            <a:r>
              <a:rPr lang="zh-CN" altLang="en-US" sz="8200">
                <a:solidFill>
                  <a:srgbClr val="FFFFFF"/>
                </a:solidFill>
                <a:latin typeface="Helvetica Light"/>
              </a:rPr>
              <a:t>对象和函数</a:t>
            </a:r>
          </a:p>
        </p:txBody>
      </p:sp>
      <p:pic>
        <p:nvPicPr>
          <p:cNvPr id="16390" name="pasted-image.tiff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606550" y="3544888"/>
            <a:ext cx="18000663" cy="3595687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6391" name="Shape 125"/>
          <p:cNvSpPr>
            <a:spLocks noChangeArrowheads="1"/>
          </p:cNvSpPr>
          <p:nvPr/>
        </p:nvSpPr>
        <p:spPr bwMode="auto">
          <a:xfrm>
            <a:off x="5145088" y="6011863"/>
            <a:ext cx="7620000" cy="80962"/>
          </a:xfrm>
          <a:prstGeom prst="rect">
            <a:avLst/>
          </a:prstGeom>
          <a:solidFill>
            <a:srgbClr val="FFFFFF"/>
          </a:solidFill>
          <a:ln w="12700">
            <a:noFill/>
            <a:miter lim="400000"/>
            <a:headEnd/>
            <a:tailEnd/>
          </a:ln>
        </p:spPr>
        <p:txBody>
          <a:bodyPr lIns="50800" tIns="50800" rIns="50800" bIns="50800" anchor="ctr"/>
          <a:lstStyle/>
          <a:p>
            <a:pPr algn="ctr" hangingPunct="0"/>
            <a:endParaRPr lang="zh-CN" altLang="en-US" sz="3200">
              <a:solidFill>
                <a:srgbClr val="FFFFFF"/>
              </a:solidFill>
              <a:latin typeface="Helvetica Light"/>
            </a:endParaRPr>
          </a:p>
        </p:txBody>
      </p:sp>
      <p:sp>
        <p:nvSpPr>
          <p:cNvPr id="16392" name="Shape 126"/>
          <p:cNvSpPr>
            <a:spLocks noChangeArrowheads="1"/>
          </p:cNvSpPr>
          <p:nvPr/>
        </p:nvSpPr>
        <p:spPr bwMode="auto">
          <a:xfrm>
            <a:off x="5426075" y="6380163"/>
            <a:ext cx="2552700" cy="706437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wrap="none" lIns="50800" tIns="50800" rIns="50800" bIns="50800" anchor="ctr">
            <a:spAutoFit/>
          </a:bodyPr>
          <a:lstStyle/>
          <a:p>
            <a:pPr hangingPunct="0"/>
            <a:r>
              <a:rPr lang="zh-CN" altLang="en-US" sz="4800">
                <a:solidFill>
                  <a:srgbClr val="FFFFFF"/>
                </a:solidFill>
                <a:latin typeface="Helvetica Light"/>
              </a:rPr>
              <a:t>课程介绍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5602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5603" name="Text Box 7"/>
          <p:cNvSpPr txBox="1">
            <a:spLocks noChangeArrowheads="1"/>
          </p:cNvSpPr>
          <p:nvPr/>
        </p:nvSpPr>
        <p:spPr bwMode="auto">
          <a:xfrm>
            <a:off x="2111375" y="2393950"/>
            <a:ext cx="21386800" cy="451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那么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【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中括号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】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和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【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点符号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】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到底有什么区别呢？</a:t>
            </a: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中括号运算符总是能代替点运算符。但点运算符却不一定能全部代替中括号运算符。</a:t>
            </a:r>
            <a:b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</a:b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/>
            </a:r>
            <a:b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</a:b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中括号运算符可以用字符串变量的内容作为属性名。点运算符不能。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中括号运算符可以用纯数字为属性名。点运算符不能。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中括号运算符可以用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的关键字和保留字作为属性名。点运算符不能。</a:t>
            </a:r>
            <a:r>
              <a:rPr lang="zh-CN" altLang="en-US">
                <a:sym typeface="+mn-ea"/>
              </a:rPr>
              <a:t> 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6626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6627" name="Text Box 7"/>
          <p:cNvSpPr txBox="1">
            <a:spLocks noChangeArrowheads="1"/>
          </p:cNvSpPr>
          <p:nvPr/>
        </p:nvSpPr>
        <p:spPr bwMode="auto">
          <a:xfrm>
            <a:off x="2111375" y="2536825"/>
            <a:ext cx="21386800" cy="496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(5)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对象属性的操作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javascript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为对象提供了一系列内置的方法，方便我们更好的操作对象。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【Object.keys()】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获取对象所有属性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【delete】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删除一个属性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【in】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检查对象是否包含一个属性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【for in】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遍历对象所有属性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【with】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操作多个对象属性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628" name="Text Box 5"/>
          <p:cNvSpPr txBox="1">
            <a:spLocks noChangeArrowheads="1"/>
          </p:cNvSpPr>
          <p:nvPr/>
        </p:nvSpPr>
        <p:spPr bwMode="auto">
          <a:xfrm>
            <a:off x="2111375" y="8699500"/>
            <a:ext cx="21169313" cy="3749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【Object.keys()】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获取对象所有的属性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,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返回一个属性构成的数组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var greenJuPeople = {	name: 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绿巨人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',	ability:'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发怒变绿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' };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console.log(Object.keys(greenJuPeople));//["name", "ability"]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【Object.keys()】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是一个整体，调用的时候必须整体使用。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49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7650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7651" name="Text Box 7"/>
          <p:cNvSpPr txBox="1">
            <a:spLocks noChangeArrowheads="1"/>
          </p:cNvSpPr>
          <p:nvPr/>
        </p:nvSpPr>
        <p:spPr bwMode="auto">
          <a:xfrm>
            <a:off x="2111375" y="2536825"/>
            <a:ext cx="21386800" cy="1106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【delete】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从对象中删除一个属性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delete obj.property</a:t>
            </a:r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var obj = { key : 'value' };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Object.keys(obj); 	// ["key"]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delete obj.key; 		// true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obj.key;		 		// undefined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Object.keys(obj); 	// []</a:t>
            </a:r>
          </a:p>
          <a:p>
            <a:pPr defTabSz="914400"/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上面代码表示，一旦使用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delete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命令删除某个属性，再读取该属性就会返回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undefined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，而且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Object.keys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方法返回的该对象的所有属性中，也将不再包括该属性。</a:t>
            </a:r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ps: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如果删除一个不存在的属性，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delete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不报错，而且返回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true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。千万引起注意！</a:t>
            </a:r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var obj = {};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delete obj.key; // true</a:t>
            </a: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8674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8675" name="Text Box 7"/>
          <p:cNvSpPr txBox="1">
            <a:spLocks noChangeArrowheads="1"/>
          </p:cNvSpPr>
          <p:nvPr/>
        </p:nvSpPr>
        <p:spPr bwMode="auto">
          <a:xfrm>
            <a:off x="2111375" y="2105025"/>
            <a:ext cx="21386800" cy="557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【in】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检查对象是否包含一个属性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'key' in obj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var obj = { key : 'value' };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console.log( 'key' in obj );//true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console.log( 'value' in obj);//false</a:t>
            </a:r>
          </a:p>
          <a:p>
            <a:pPr defTabSz="914400"/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ps: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检查的是键名，不是键值。如果包含就返回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true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，否则返回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false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。</a:t>
            </a:r>
          </a:p>
        </p:txBody>
      </p:sp>
      <p:sp>
        <p:nvSpPr>
          <p:cNvPr id="28676" name="Text Box 7"/>
          <p:cNvSpPr txBox="1">
            <a:spLocks noChangeArrowheads="1"/>
          </p:cNvSpPr>
          <p:nvPr/>
        </p:nvSpPr>
        <p:spPr bwMode="auto">
          <a:xfrm>
            <a:off x="2111375" y="8369300"/>
            <a:ext cx="21386800" cy="496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【for in】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遍历对象的所有属性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var obj = { key1:value1, key2:value2, key3:value3 };</a:t>
            </a:r>
          </a:p>
          <a:p>
            <a:pPr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for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(var pro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 in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obj){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		console.log(obj[pro]);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}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ps: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循环变量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pro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表示的是对象的属性名，并不表示属性的值！千万注意！！！！！！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7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9698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9699" name="Text Box 7"/>
          <p:cNvSpPr txBox="1">
            <a:spLocks noChangeArrowheads="1"/>
          </p:cNvSpPr>
          <p:nvPr/>
        </p:nvSpPr>
        <p:spPr bwMode="auto">
          <a:xfrm>
            <a:off x="2111375" y="2536825"/>
            <a:ext cx="21386800" cy="1045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【with】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同时操作一个对象的多个属性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with(obj){</a:t>
            </a:r>
          </a:p>
          <a:p>
            <a:pPr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		key1 = value1;</a:t>
            </a:r>
          </a:p>
          <a:p>
            <a:pPr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		key2 = value2;</a:t>
            </a:r>
          </a:p>
          <a:p>
            <a:pPr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    }</a:t>
            </a:r>
            <a:endParaRPr lang="zh-CN" altLang="en-US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var frank = { name : '', age : 0 };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with(frank){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		name = 'frank';</a:t>
            </a:r>
            <a:b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</a:b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		age = 18;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}</a:t>
            </a:r>
            <a:b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</a:b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console.log(frank.name+frank.age);</a:t>
            </a:r>
          </a:p>
          <a:p>
            <a:pPr defTabSz="914400"/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ps:with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只能够修改对象中已经存在的属性，对于对象中原本不存在的属性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with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无能为力。</a:t>
            </a:r>
            <a:b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pss: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with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对于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ES6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以及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ES5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中的严格模式都已经禁用了，因为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with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可能会导致代码更难调试和读取。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1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0722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0723" name="Text Box 7"/>
          <p:cNvSpPr txBox="1">
            <a:spLocks noChangeArrowheads="1"/>
          </p:cNvSpPr>
          <p:nvPr/>
        </p:nvSpPr>
        <p:spPr bwMode="auto">
          <a:xfrm>
            <a:off x="2111375" y="2536825"/>
            <a:ext cx="21386800" cy="740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(6)*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对象的引用</a:t>
            </a: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如果不同的变量名指向同一个对象，那么它们都称为这个对象的引用。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也就是说这些变量共同指向同一个内存地址，修改其中一个变量所指向的值，都会影响到其他所有变量所指向的值。</a:t>
            </a: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var obj = { fire : 'burn' };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var people1_fire = obj;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var people2_fire = obj;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obj.fire = '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灭了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';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console.log(people1_fire.fire);//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灭了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console.log(people2_fire.fire);//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灭了</a:t>
            </a:r>
          </a:p>
        </p:txBody>
      </p:sp>
      <p:sp>
        <p:nvSpPr>
          <p:cNvPr id="30724" name="Rectangle 6"/>
          <p:cNvSpPr>
            <a:spLocks noChangeArrowheads="1"/>
          </p:cNvSpPr>
          <p:nvPr/>
        </p:nvSpPr>
        <p:spPr bwMode="auto">
          <a:xfrm>
            <a:off x="17808575" y="7143750"/>
            <a:ext cx="3816350" cy="1368425"/>
          </a:xfrm>
          <a:prstGeom prst="rect">
            <a:avLst/>
          </a:prstGeom>
          <a:noFill/>
          <a:ln w="762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25" name="Text Box 7"/>
          <p:cNvSpPr txBox="1">
            <a:spLocks noChangeArrowheads="1"/>
          </p:cNvSpPr>
          <p:nvPr/>
        </p:nvSpPr>
        <p:spPr bwMode="auto">
          <a:xfrm>
            <a:off x="18311813" y="7431088"/>
            <a:ext cx="2751137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>
                <a:solidFill>
                  <a:schemeClr val="tx2"/>
                </a:solidFill>
              </a:rPr>
              <a:t>fire:'burn'</a:t>
            </a:r>
          </a:p>
        </p:txBody>
      </p:sp>
      <p:sp>
        <p:nvSpPr>
          <p:cNvPr id="30726" name="Text Box 8"/>
          <p:cNvSpPr txBox="1">
            <a:spLocks noChangeArrowheads="1"/>
          </p:cNvSpPr>
          <p:nvPr/>
        </p:nvSpPr>
        <p:spPr bwMode="auto">
          <a:xfrm>
            <a:off x="14208125" y="7359650"/>
            <a:ext cx="1030288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>
                <a:solidFill>
                  <a:schemeClr val="tx2"/>
                </a:solidFill>
              </a:rPr>
              <a:t>obj</a:t>
            </a:r>
          </a:p>
        </p:txBody>
      </p:sp>
      <p:sp>
        <p:nvSpPr>
          <p:cNvPr id="30727" name="Rectangle 9"/>
          <p:cNvSpPr>
            <a:spLocks noChangeArrowheads="1"/>
          </p:cNvSpPr>
          <p:nvPr/>
        </p:nvSpPr>
        <p:spPr bwMode="auto">
          <a:xfrm>
            <a:off x="13920788" y="7205663"/>
            <a:ext cx="1655762" cy="1152525"/>
          </a:xfrm>
          <a:prstGeom prst="rect">
            <a:avLst/>
          </a:prstGeom>
          <a:noFill/>
          <a:ln w="762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28" name="Line 10"/>
          <p:cNvSpPr>
            <a:spLocks noChangeShapeType="1"/>
          </p:cNvSpPr>
          <p:nvPr/>
        </p:nvSpPr>
        <p:spPr bwMode="auto">
          <a:xfrm>
            <a:off x="15863888" y="7875588"/>
            <a:ext cx="1657350" cy="0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729" name="Text Box 11"/>
          <p:cNvSpPr txBox="1">
            <a:spLocks noChangeArrowheads="1"/>
          </p:cNvSpPr>
          <p:nvPr/>
        </p:nvSpPr>
        <p:spPr bwMode="auto">
          <a:xfrm>
            <a:off x="14119225" y="8666163"/>
            <a:ext cx="124142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>
                <a:solidFill>
                  <a:schemeClr val="tx2"/>
                </a:solidFill>
              </a:rPr>
              <a:t>pe1</a:t>
            </a:r>
          </a:p>
        </p:txBody>
      </p:sp>
      <p:sp>
        <p:nvSpPr>
          <p:cNvPr id="30730" name="Rectangle 12"/>
          <p:cNvSpPr>
            <a:spLocks noChangeArrowheads="1"/>
          </p:cNvSpPr>
          <p:nvPr/>
        </p:nvSpPr>
        <p:spPr bwMode="auto">
          <a:xfrm>
            <a:off x="13920788" y="8512175"/>
            <a:ext cx="1655762" cy="1152525"/>
          </a:xfrm>
          <a:prstGeom prst="rect">
            <a:avLst/>
          </a:prstGeom>
          <a:noFill/>
          <a:ln w="762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31" name="Text Box 13"/>
          <p:cNvSpPr txBox="1">
            <a:spLocks noChangeArrowheads="1"/>
          </p:cNvSpPr>
          <p:nvPr/>
        </p:nvSpPr>
        <p:spPr bwMode="auto">
          <a:xfrm>
            <a:off x="14136688" y="9963150"/>
            <a:ext cx="124142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>
                <a:solidFill>
                  <a:schemeClr val="tx2"/>
                </a:solidFill>
              </a:rPr>
              <a:t>pe2</a:t>
            </a:r>
          </a:p>
        </p:txBody>
      </p:sp>
      <p:sp>
        <p:nvSpPr>
          <p:cNvPr id="30732" name="Rectangle 14"/>
          <p:cNvSpPr>
            <a:spLocks noChangeArrowheads="1"/>
          </p:cNvSpPr>
          <p:nvPr/>
        </p:nvSpPr>
        <p:spPr bwMode="auto">
          <a:xfrm>
            <a:off x="13920788" y="9809163"/>
            <a:ext cx="1655762" cy="1152525"/>
          </a:xfrm>
          <a:prstGeom prst="rect">
            <a:avLst/>
          </a:prstGeom>
          <a:noFill/>
          <a:ln w="762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33" name="Line 15"/>
          <p:cNvSpPr>
            <a:spLocks noChangeShapeType="1"/>
          </p:cNvSpPr>
          <p:nvPr/>
        </p:nvSpPr>
        <p:spPr bwMode="auto">
          <a:xfrm flipV="1">
            <a:off x="15792450" y="8008938"/>
            <a:ext cx="1728788" cy="1295400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734" name="Line 16"/>
          <p:cNvSpPr>
            <a:spLocks noChangeShapeType="1"/>
          </p:cNvSpPr>
          <p:nvPr/>
        </p:nvSpPr>
        <p:spPr bwMode="auto">
          <a:xfrm flipV="1">
            <a:off x="15792450" y="8224838"/>
            <a:ext cx="1728788" cy="2159000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5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1746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1747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2.javascript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函数</a:t>
            </a:r>
          </a:p>
        </p:txBody>
      </p:sp>
      <p:sp>
        <p:nvSpPr>
          <p:cNvPr id="31748" name="Text Box 7"/>
          <p:cNvSpPr txBox="1">
            <a:spLocks noChangeArrowheads="1"/>
          </p:cNvSpPr>
          <p:nvPr/>
        </p:nvSpPr>
        <p:spPr bwMode="auto">
          <a:xfrm>
            <a:off x="2254250" y="3689350"/>
            <a:ext cx="21386800" cy="131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官方：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函数是由事件驱动的或者当它被调用时执行的可重复使用的代码块。 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个人：函数是一组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拥有某些特定功能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的、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能够被重复调用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的、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闭合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代码块。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不权威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)</a:t>
            </a:r>
          </a:p>
        </p:txBody>
      </p:sp>
      <p:sp>
        <p:nvSpPr>
          <p:cNvPr id="31749" name="Rectangle 6"/>
          <p:cNvSpPr>
            <a:spLocks noChangeArrowheads="1"/>
          </p:cNvSpPr>
          <p:nvPr/>
        </p:nvSpPr>
        <p:spPr bwMode="auto">
          <a:xfrm>
            <a:off x="4487863" y="8729663"/>
            <a:ext cx="4391025" cy="1366837"/>
          </a:xfrm>
          <a:prstGeom prst="rect">
            <a:avLst/>
          </a:prstGeom>
          <a:solidFill>
            <a:schemeClr val="tx2"/>
          </a:solidFill>
          <a:ln w="762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750" name="Text Box 7"/>
          <p:cNvSpPr txBox="1">
            <a:spLocks noChangeArrowheads="1"/>
          </p:cNvSpPr>
          <p:nvPr/>
        </p:nvSpPr>
        <p:spPr bwMode="auto">
          <a:xfrm>
            <a:off x="8951913" y="9036050"/>
            <a:ext cx="32321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做包子的机器</a:t>
            </a:r>
          </a:p>
        </p:txBody>
      </p:sp>
      <p:sp>
        <p:nvSpPr>
          <p:cNvPr id="31751" name="Rectangle 8"/>
          <p:cNvSpPr>
            <a:spLocks noChangeArrowheads="1"/>
          </p:cNvSpPr>
          <p:nvPr/>
        </p:nvSpPr>
        <p:spPr bwMode="auto">
          <a:xfrm>
            <a:off x="2974975" y="6208713"/>
            <a:ext cx="2305050" cy="1296987"/>
          </a:xfrm>
          <a:prstGeom prst="rect">
            <a:avLst/>
          </a:prstGeom>
          <a:noFill/>
          <a:ln w="762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752" name="Text Box 9"/>
          <p:cNvSpPr txBox="1">
            <a:spLocks noChangeArrowheads="1"/>
          </p:cNvSpPr>
          <p:nvPr/>
        </p:nvSpPr>
        <p:spPr bwMode="auto">
          <a:xfrm>
            <a:off x="3503613" y="6497638"/>
            <a:ext cx="12001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面粉</a:t>
            </a:r>
          </a:p>
        </p:txBody>
      </p:sp>
      <p:sp>
        <p:nvSpPr>
          <p:cNvPr id="31753" name="Rectangle 10"/>
          <p:cNvSpPr>
            <a:spLocks noChangeArrowheads="1"/>
          </p:cNvSpPr>
          <p:nvPr/>
        </p:nvSpPr>
        <p:spPr bwMode="auto">
          <a:xfrm>
            <a:off x="5494338" y="6210300"/>
            <a:ext cx="2305050" cy="1296988"/>
          </a:xfrm>
          <a:prstGeom prst="rect">
            <a:avLst/>
          </a:prstGeom>
          <a:noFill/>
          <a:ln w="762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754" name="Text Box 11"/>
          <p:cNvSpPr txBox="1">
            <a:spLocks noChangeArrowheads="1"/>
          </p:cNvSpPr>
          <p:nvPr/>
        </p:nvSpPr>
        <p:spPr bwMode="auto">
          <a:xfrm>
            <a:off x="6022975" y="6497638"/>
            <a:ext cx="12001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猪肉</a:t>
            </a:r>
          </a:p>
        </p:txBody>
      </p:sp>
      <p:sp>
        <p:nvSpPr>
          <p:cNvPr id="31755" name="Rectangle 12"/>
          <p:cNvSpPr>
            <a:spLocks noChangeArrowheads="1"/>
          </p:cNvSpPr>
          <p:nvPr/>
        </p:nvSpPr>
        <p:spPr bwMode="auto">
          <a:xfrm>
            <a:off x="8015288" y="6210300"/>
            <a:ext cx="2305050" cy="1296988"/>
          </a:xfrm>
          <a:prstGeom prst="rect">
            <a:avLst/>
          </a:prstGeom>
          <a:noFill/>
          <a:ln w="762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756" name="Text Box 13"/>
          <p:cNvSpPr txBox="1">
            <a:spLocks noChangeArrowheads="1"/>
          </p:cNvSpPr>
          <p:nvPr/>
        </p:nvSpPr>
        <p:spPr bwMode="auto">
          <a:xfrm>
            <a:off x="8543925" y="6497638"/>
            <a:ext cx="12001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大葱</a:t>
            </a:r>
          </a:p>
        </p:txBody>
      </p:sp>
      <p:sp>
        <p:nvSpPr>
          <p:cNvPr id="31757" name="Oval 14"/>
          <p:cNvSpPr>
            <a:spLocks noChangeArrowheads="1"/>
          </p:cNvSpPr>
          <p:nvPr/>
        </p:nvSpPr>
        <p:spPr bwMode="auto">
          <a:xfrm>
            <a:off x="5711825" y="11322050"/>
            <a:ext cx="1727200" cy="1727200"/>
          </a:xfrm>
          <a:prstGeom prst="ellipse">
            <a:avLst/>
          </a:prstGeom>
          <a:noFill/>
          <a:ln w="76200">
            <a:solidFill>
              <a:schemeClr val="tx2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758" name="Text Box 15"/>
          <p:cNvSpPr txBox="1">
            <a:spLocks noChangeArrowheads="1"/>
          </p:cNvSpPr>
          <p:nvPr/>
        </p:nvSpPr>
        <p:spPr bwMode="auto">
          <a:xfrm>
            <a:off x="5999163" y="11868150"/>
            <a:ext cx="12001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包纸</a:t>
            </a:r>
          </a:p>
        </p:txBody>
      </p:sp>
      <p:sp>
        <p:nvSpPr>
          <p:cNvPr id="31759" name="Line 17"/>
          <p:cNvSpPr>
            <a:spLocks noChangeShapeType="1"/>
          </p:cNvSpPr>
          <p:nvPr/>
        </p:nvSpPr>
        <p:spPr bwMode="auto">
          <a:xfrm>
            <a:off x="6575425" y="7650163"/>
            <a:ext cx="0" cy="936625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60" name="Line 18"/>
          <p:cNvSpPr>
            <a:spLocks noChangeShapeType="1"/>
          </p:cNvSpPr>
          <p:nvPr/>
        </p:nvSpPr>
        <p:spPr bwMode="auto">
          <a:xfrm>
            <a:off x="6575425" y="10242550"/>
            <a:ext cx="0" cy="936625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61" name="Line 19"/>
          <p:cNvSpPr>
            <a:spLocks noChangeShapeType="1"/>
          </p:cNvSpPr>
          <p:nvPr/>
        </p:nvSpPr>
        <p:spPr bwMode="auto">
          <a:xfrm flipH="1">
            <a:off x="7151688" y="7650163"/>
            <a:ext cx="1871662" cy="792162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62" name="Line 20"/>
          <p:cNvSpPr>
            <a:spLocks noChangeShapeType="1"/>
          </p:cNvSpPr>
          <p:nvPr/>
        </p:nvSpPr>
        <p:spPr bwMode="auto">
          <a:xfrm>
            <a:off x="4125913" y="7650163"/>
            <a:ext cx="1728787" cy="792162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63" name="Line 21"/>
          <p:cNvSpPr>
            <a:spLocks noChangeShapeType="1"/>
          </p:cNvSpPr>
          <p:nvPr/>
        </p:nvSpPr>
        <p:spPr bwMode="auto">
          <a:xfrm>
            <a:off x="12336463" y="9378950"/>
            <a:ext cx="2087562" cy="0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64" name="Rectangle 22"/>
          <p:cNvSpPr>
            <a:spLocks noChangeArrowheads="1"/>
          </p:cNvSpPr>
          <p:nvPr/>
        </p:nvSpPr>
        <p:spPr bwMode="auto">
          <a:xfrm>
            <a:off x="14641513" y="7073900"/>
            <a:ext cx="7127875" cy="4608513"/>
          </a:xfrm>
          <a:prstGeom prst="rect">
            <a:avLst/>
          </a:prstGeom>
          <a:noFill/>
          <a:ln w="762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765" name="Text Box 23"/>
          <p:cNvSpPr txBox="1">
            <a:spLocks noChangeArrowheads="1"/>
          </p:cNvSpPr>
          <p:nvPr/>
        </p:nvSpPr>
        <p:spPr bwMode="auto">
          <a:xfrm>
            <a:off x="15052675" y="7874000"/>
            <a:ext cx="6211888" cy="301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用揉面技能把面粉变成面团</a:t>
            </a:r>
            <a:b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用和陷技能把猪头和大葱变成包子馅</a:t>
            </a:r>
            <a:b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3.</a:t>
            </a: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用擀皮技能制作包子皮</a:t>
            </a:r>
            <a:b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4.</a:t>
            </a: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用双手技能包包子</a:t>
            </a:r>
            <a:b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5.</a:t>
            </a: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用火焰技能蒸好包子</a:t>
            </a:r>
          </a:p>
        </p:txBody>
      </p:sp>
      <p:sp>
        <p:nvSpPr>
          <p:cNvPr id="31766" name="Text Box 24"/>
          <p:cNvSpPr txBox="1">
            <a:spLocks noChangeArrowheads="1"/>
          </p:cNvSpPr>
          <p:nvPr/>
        </p:nvSpPr>
        <p:spPr bwMode="auto">
          <a:xfrm>
            <a:off x="14836775" y="11898313"/>
            <a:ext cx="67881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做包子的机器内部的具体实现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2770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2771" name="Text Box 7"/>
          <p:cNvSpPr txBox="1">
            <a:spLocks noChangeArrowheads="1"/>
          </p:cNvSpPr>
          <p:nvPr/>
        </p:nvSpPr>
        <p:spPr bwMode="auto">
          <a:xfrm>
            <a:off x="2038350" y="2609850"/>
            <a:ext cx="21386800" cy="557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上图中</a:t>
            </a:r>
            <a:r>
              <a:rPr lang="en-US" altLang="zh-CN" sz="4000">
                <a:solidFill>
                  <a:schemeClr val="tx2"/>
                </a:solidFill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做包子的机器</a:t>
            </a:r>
            <a:r>
              <a:rPr lang="en-US" altLang="zh-CN" sz="4000">
                <a:solidFill>
                  <a:schemeClr val="tx2"/>
                </a:solidFill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就可以被看做是一个函数。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FF0000"/>
                </a:solidFill>
                <a:ea typeface="微软雅黑" pitchFamily="34" charset="-122"/>
              </a:rPr>
              <a:t>有某些特定功能的：</a:t>
            </a:r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能包包子</a:t>
            </a:r>
          </a:p>
          <a:p>
            <a:pPr defTabSz="914400"/>
            <a:r>
              <a:rPr lang="zh-CN" altLang="en-US" sz="4000">
                <a:solidFill>
                  <a:srgbClr val="FF0000"/>
                </a:solidFill>
                <a:ea typeface="微软雅黑" pitchFamily="34" charset="-122"/>
              </a:rPr>
              <a:t>能够被重复调用的：</a:t>
            </a:r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机器能使用多次</a:t>
            </a:r>
          </a:p>
          <a:p>
            <a:pPr defTabSz="914400"/>
            <a:r>
              <a:rPr lang="zh-CN" altLang="en-US" sz="4000">
                <a:solidFill>
                  <a:srgbClr val="FF0000"/>
                </a:solidFill>
                <a:ea typeface="微软雅黑" pitchFamily="34" charset="-122"/>
              </a:rPr>
              <a:t>闭合：</a:t>
            </a:r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机器在外面看不到里面有什么</a:t>
            </a:r>
          </a:p>
          <a:p>
            <a:pPr defTabSz="914400"/>
            <a:endParaRPr lang="zh-CN" altLang="en-US" sz="4000">
              <a:solidFill>
                <a:schemeClr val="tx2"/>
              </a:solidFill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我们在函数外部并不关心函数里面有什么，只关心函数能做什么。</a:t>
            </a:r>
            <a:r>
              <a:rPr lang="en-US" altLang="zh-CN" sz="4000">
                <a:solidFill>
                  <a:schemeClr val="tx2"/>
                </a:solidFill>
                <a:ea typeface="微软雅黑" pitchFamily="34" charset="-122"/>
              </a:rPr>
              <a:t>(</a:t>
            </a:r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使用机器能够得到包子</a:t>
            </a:r>
            <a:r>
              <a:rPr lang="en-US" altLang="zh-CN" sz="4000">
                <a:solidFill>
                  <a:schemeClr val="tx2"/>
                </a:solidFill>
                <a:ea typeface="微软雅黑" pitchFamily="34" charset="-122"/>
              </a:rPr>
              <a:t>)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我们在函数内部并不关心函数外部有什么，只关心要怎么做。</a:t>
            </a:r>
            <a:r>
              <a:rPr lang="en-US" altLang="zh-CN" sz="4000">
                <a:solidFill>
                  <a:schemeClr val="tx2"/>
                </a:solidFill>
                <a:ea typeface="微软雅黑" pitchFamily="34" charset="-122"/>
              </a:rPr>
              <a:t>(</a:t>
            </a:r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包包子的具体步骤</a:t>
            </a:r>
            <a:r>
              <a:rPr lang="en-US" altLang="zh-CN" sz="4000">
                <a:solidFill>
                  <a:schemeClr val="tx2"/>
                </a:solidFill>
                <a:ea typeface="微软雅黑" pitchFamily="34" charset="-122"/>
              </a:rPr>
              <a:t>)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3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3794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3795" name="Text Box 7"/>
          <p:cNvSpPr txBox="1">
            <a:spLocks noChangeArrowheads="1"/>
          </p:cNvSpPr>
          <p:nvPr/>
        </p:nvSpPr>
        <p:spPr bwMode="auto">
          <a:xfrm>
            <a:off x="2111375" y="2527300"/>
            <a:ext cx="21386800" cy="1082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语法：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function 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函数名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(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函数参数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1,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函数参数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2,..) {</a:t>
            </a:r>
          </a:p>
          <a:p>
            <a:pPr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函数内容语句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//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函数体</a:t>
            </a:r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}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function baoZi(){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	console.log('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和面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');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…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	console.log('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包子出锅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');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}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上述代码把刚才函数示意图中的机器用代码的方式表示了出来，能够看到每次调用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baoZi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函数的时候都能够得到一个包纸。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</a:t>
            </a:r>
            <a:r>
              <a:rPr lang="en-US" altLang="zh-CN" sz="4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ps:</a:t>
            </a:r>
            <a:r>
              <a:rPr lang="zh-CN" altLang="en-US" sz="4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函数参数我们先暂且不考虑，可以不写。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提问</a:t>
            </a:r>
            <a:r>
              <a:rPr lang="en-US" altLang="zh-CN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1</a:t>
            </a: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：</a:t>
            </a:r>
            <a:r>
              <a:rPr lang="en-US" altLang="zh-CN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baoZi</a:t>
            </a: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这个函数函数名是什么？参数呢？函数体？</a:t>
            </a:r>
          </a:p>
          <a:p>
            <a:pPr defTabSz="914400"/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提问</a:t>
            </a:r>
            <a:r>
              <a:rPr lang="en-US" altLang="zh-CN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2</a:t>
            </a:r>
            <a:r>
              <a:rPr lang="zh-CN" altLang="en-US" sz="32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：如果不想吃包子，想吃韭菜盒子怎么办？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7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4818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4819" name="Text Box 7"/>
          <p:cNvSpPr txBox="1">
            <a:spLocks noChangeArrowheads="1"/>
          </p:cNvSpPr>
          <p:nvPr/>
        </p:nvSpPr>
        <p:spPr bwMode="auto">
          <a:xfrm>
            <a:off x="2111375" y="2527300"/>
            <a:ext cx="21386800" cy="3749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函数知识：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函数的声明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(2)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函数的调用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(3)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函数的类型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(4)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函数的作用域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(5)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函数的补充说明</a:t>
            </a:r>
            <a:endParaRPr lang="zh-CN" altLang="en-US" sz="3200">
              <a:solidFill>
                <a:schemeClr val="tx2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7410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7411" name="Text Box 7"/>
          <p:cNvSpPr txBox="1">
            <a:spLocks noChangeArrowheads="1"/>
          </p:cNvSpPr>
          <p:nvPr/>
        </p:nvSpPr>
        <p:spPr bwMode="auto">
          <a:xfrm>
            <a:off x="2903538" y="2149475"/>
            <a:ext cx="3816350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>
                <a:solidFill>
                  <a:schemeClr val="tx2"/>
                </a:solidFill>
                <a:ea typeface="微软雅黑" pitchFamily="34" charset="-122"/>
              </a:rPr>
              <a:t>课程大纲</a:t>
            </a:r>
          </a:p>
        </p:txBody>
      </p:sp>
      <p:sp>
        <p:nvSpPr>
          <p:cNvPr id="17412" name="Text Box 8"/>
          <p:cNvSpPr txBox="1">
            <a:spLocks noChangeArrowheads="1"/>
          </p:cNvSpPr>
          <p:nvPr/>
        </p:nvSpPr>
        <p:spPr bwMode="auto">
          <a:xfrm>
            <a:off x="6862763" y="3762375"/>
            <a:ext cx="5037137" cy="161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1.javascript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</a:t>
            </a:r>
          </a:p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2.javascript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 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AutoShape 7"/>
          <p:cNvSpPr>
            <a:spLocks noChangeArrowheads="1"/>
          </p:cNvSpPr>
          <p:nvPr/>
        </p:nvSpPr>
        <p:spPr bwMode="auto">
          <a:xfrm>
            <a:off x="17376775" y="9882188"/>
            <a:ext cx="5976938" cy="2879725"/>
          </a:xfrm>
          <a:prstGeom prst="cloudCallout">
            <a:avLst>
              <a:gd name="adj1" fmla="val -54620"/>
              <a:gd name="adj2" fmla="val 69458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ctr" defTabSz="914400"/>
            <a:endParaRPr lang="zh-CN" altLang="en-US"/>
          </a:p>
        </p:txBody>
      </p:sp>
      <p:pic>
        <p:nvPicPr>
          <p:cNvPr id="35842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584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5844" name="Text Box 7"/>
          <p:cNvSpPr txBox="1">
            <a:spLocks noChangeArrowheads="1"/>
          </p:cNvSpPr>
          <p:nvPr/>
        </p:nvSpPr>
        <p:spPr bwMode="auto">
          <a:xfrm>
            <a:off x="2111375" y="2527300"/>
            <a:ext cx="21386800" cy="1045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函数的声明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【function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命令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function 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函数名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参数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1,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参数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2,…){  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函数体  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}</a:t>
            </a:r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function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命令后面是函数名，函数名后面是一对圆括号，里面是传入函数的参数。函数体放在大括号里面。这种方式声明的函数可以通过调用函数名来调用函数。</a:t>
            </a:r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函数表达式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var 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变量 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=  function(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参数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1,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参数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2,…){  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函数体  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};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这种声明函数的方式没有函数名，而是用变量来指代函数。调用函数的时候通过访问变量来调用函数。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【Function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构造函数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var 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变量 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= new Function();</a:t>
            </a: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这种声明函数的方式非常不直观，几乎无人使用。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845" name="Text Box 5"/>
          <p:cNvSpPr txBox="1">
            <a:spLocks noChangeArrowheads="1"/>
          </p:cNvSpPr>
          <p:nvPr/>
        </p:nvSpPr>
        <p:spPr bwMode="auto">
          <a:xfrm>
            <a:off x="18240375" y="10602913"/>
            <a:ext cx="4248150" cy="131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zh-CN" altLang="en-US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重复声明同名函数</a:t>
            </a:r>
          </a:p>
          <a:p>
            <a:pPr defTabSz="914400"/>
            <a:r>
              <a:rPr lang="zh-CN" altLang="en-US" sz="4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会发生什么？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5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6866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6867" name="Text Box 7"/>
          <p:cNvSpPr txBox="1">
            <a:spLocks noChangeArrowheads="1"/>
          </p:cNvSpPr>
          <p:nvPr/>
        </p:nvSpPr>
        <p:spPr bwMode="auto">
          <a:xfrm>
            <a:off x="2111375" y="2527300"/>
            <a:ext cx="21386800" cy="1106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(2)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函数的调用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相较于函数声明的多种多样，函数的调用方式就简单很多。通常情况下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只要函数已经被声明，直接写出函数名和函数参数即可调用函数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function baoZi(){console.log('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这是做包子的机器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');}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baoZi();//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这是做包子的机器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jiuCaiBox = function(){console.log(‘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这是做韭菜盒子的机器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’);}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jiuCaiBox();//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这是做韭菜盒子的机器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：很显然通过调用能够看到，多次重复声明同名的函数会造成的结果就是：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	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后声明的函数会覆盖先声明的函数。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：对于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javascript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来说，把函数调用写在函数声明之前也是被允许的，因为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javascript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存在一个隐式的</a:t>
            </a:r>
            <a:r>
              <a:rPr lang="zh-CN" altLang="en-US" sz="40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函数提升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89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7890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7891" name="Text Box 7"/>
          <p:cNvSpPr txBox="1">
            <a:spLocks noChangeArrowheads="1"/>
          </p:cNvSpPr>
          <p:nvPr/>
        </p:nvSpPr>
        <p:spPr bwMode="auto">
          <a:xfrm>
            <a:off x="2111375" y="2527300"/>
            <a:ext cx="21386800" cy="3749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(3)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函数的类型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无参无返回值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类型函数：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function eat(){}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无参有返回值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类型函数：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function eat(){return 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吃的包子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';}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有参无返回值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类型函数：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function eat('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包子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'){}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有参有返回值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类型函数：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function eat('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包子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'){return 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吃的包子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'}</a:t>
            </a:r>
            <a:endParaRPr lang="zh-CN" altLang="en-US" sz="4000">
              <a:solidFill>
                <a:schemeClr val="tx2"/>
              </a:solidFill>
              <a:latin typeface="新宋体" pitchFamily="49" charset="-122"/>
            </a:endParaRPr>
          </a:p>
        </p:txBody>
      </p:sp>
      <p:sp>
        <p:nvSpPr>
          <p:cNvPr id="37892" name="Text Box 5"/>
          <p:cNvSpPr txBox="1">
            <a:spLocks noChangeArrowheads="1"/>
          </p:cNvSpPr>
          <p:nvPr/>
        </p:nvSpPr>
        <p:spPr bwMode="auto">
          <a:xfrm>
            <a:off x="2595563" y="7600950"/>
            <a:ext cx="20974050" cy="496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名词解释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返回值：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函数执行结束后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返回到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原本程序中函数所在的位置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】,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用来替代整个函数的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结果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，被称为函数的返回值。通常使用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return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关键词来实现。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形式参数：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函数在定义的时候写在小括号中的参数被称为形式参数。形式参数只用来在函数内部使用，在函数外部形式参数失效。通常形式参数不用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声明，直接写变量名即可。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实际参数：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函数在调用的时候写在小括号中的参数被称为实际参数。</a:t>
            </a:r>
          </a:p>
        </p:txBody>
      </p:sp>
      <p:sp>
        <p:nvSpPr>
          <p:cNvPr id="37893" name="Rectangle 6"/>
          <p:cNvSpPr>
            <a:spLocks noChangeArrowheads="1"/>
          </p:cNvSpPr>
          <p:nvPr/>
        </p:nvSpPr>
        <p:spPr bwMode="auto">
          <a:xfrm>
            <a:off x="2182813" y="3328988"/>
            <a:ext cx="16057562" cy="3600450"/>
          </a:xfrm>
          <a:prstGeom prst="rect">
            <a:avLst/>
          </a:prstGeom>
          <a:noFill/>
          <a:ln w="76200">
            <a:solidFill>
              <a:schemeClr val="accent2"/>
            </a:solidFill>
            <a:prstDash val="sysDot"/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7894" name="Text Box 7"/>
          <p:cNvSpPr txBox="1">
            <a:spLocks noChangeArrowheads="1"/>
          </p:cNvSpPr>
          <p:nvPr/>
        </p:nvSpPr>
        <p:spPr bwMode="auto">
          <a:xfrm>
            <a:off x="18422938" y="3186113"/>
            <a:ext cx="3994150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zh-CN" altLang="en-US">
                <a:solidFill>
                  <a:schemeClr val="accent2"/>
                </a:solidFill>
              </a:rPr>
              <a:t>详情见代码！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891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8915" name="Text Box 7"/>
          <p:cNvSpPr txBox="1">
            <a:spLocks noChangeArrowheads="1"/>
          </p:cNvSpPr>
          <p:nvPr/>
        </p:nvSpPr>
        <p:spPr bwMode="auto">
          <a:xfrm>
            <a:off x="2111375" y="2527300"/>
            <a:ext cx="21386800" cy="1106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(4)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函数的作用域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(scope)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作用域（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scope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）指的是变量存在的范围。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Javascript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只有两种作用域：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全局作用域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：变量在整个程序中一直存在，所有地方都可以读取。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函数作用域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：变量只在函数内部存在。在函数外部变量失效。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和作用域与之对应的，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javascript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中有两种变量：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全局变量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(global variable)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：在函数外部声明的变量，它可以在函数内部读取。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局部变量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(local variable)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：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在函数内部定义的变量，外部无法读取。</a:t>
            </a: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var globle_variable = 1;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function func_globle(){console.log(globle_variable);} 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func_globle();//1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function func_local(){var local_variable = 1;}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console.log(local_variable);//local_variable is not defined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096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0963" name="Text Box 7"/>
          <p:cNvSpPr txBox="1">
            <a:spLocks noChangeArrowheads="1"/>
          </p:cNvSpPr>
          <p:nvPr/>
        </p:nvSpPr>
        <p:spPr bwMode="auto">
          <a:xfrm>
            <a:off x="2111375" y="2527300"/>
            <a:ext cx="21386800" cy="1045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(5)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函数的补充说明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a.ECMAScript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规定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: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不能在非函数的代码块中声明函数。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if(a&gt;0){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function func(){}//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wrong way!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}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b.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可以使用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name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属性来获取函数名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个人觉得暂时没啥用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function func() {}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func.name // ‘func'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c.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可以使用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length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属性来获取函数的参数个数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function func(num1, num2) {}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func.length // 2</a:t>
            </a: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d.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函数中还有一种特殊的函数，叫做自执行函数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(function(){ /* code */ }()); 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或 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(function(){ /* code */ })();</a:t>
            </a: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其特点就是不需要调用就能够自动执行。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Shape 245"/>
          <p:cNvSpPr>
            <a:spLocks noChangeArrowheads="1"/>
          </p:cNvSpPr>
          <p:nvPr/>
        </p:nvSpPr>
        <p:spPr bwMode="auto">
          <a:xfrm>
            <a:off x="3619500" y="9974263"/>
            <a:ext cx="9304338" cy="5588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zh-CN" altLang="en-US" sz="3000">
                <a:solidFill>
                  <a:srgbClr val="FFFFFF"/>
                </a:solidFill>
                <a:latin typeface="Helvetica Light"/>
              </a:rPr>
              <a:t>更具行业竞争力       更高薪酬       更好的职业进阶发展</a:t>
            </a:r>
          </a:p>
        </p:txBody>
      </p:sp>
      <p:sp>
        <p:nvSpPr>
          <p:cNvPr id="43010" name="Shape 246"/>
          <p:cNvSpPr>
            <a:spLocks noChangeArrowheads="1"/>
          </p:cNvSpPr>
          <p:nvPr/>
        </p:nvSpPr>
        <p:spPr bwMode="auto">
          <a:xfrm>
            <a:off x="6569075" y="8613775"/>
            <a:ext cx="3405188" cy="736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4200">
                <a:solidFill>
                  <a:srgbClr val="FFFFFF"/>
                </a:solidFill>
                <a:latin typeface="Helvetica Light"/>
              </a:rPr>
              <a:t>UI</a:t>
            </a:r>
            <a:r>
              <a:rPr lang="zh-CN" altLang="en-US" sz="4200">
                <a:solidFill>
                  <a:srgbClr val="FFFFFF"/>
                </a:solidFill>
                <a:latin typeface="Helvetica Light"/>
              </a:rPr>
              <a:t>视觉设计师</a:t>
            </a:r>
          </a:p>
        </p:txBody>
      </p:sp>
      <p:pic>
        <p:nvPicPr>
          <p:cNvPr id="43011" name="06c58PIC3Tg_1024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33350" y="-322263"/>
            <a:ext cx="25600025" cy="14474826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8434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8435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1.javascript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对象</a:t>
            </a:r>
          </a:p>
        </p:txBody>
      </p:sp>
      <p:sp>
        <p:nvSpPr>
          <p:cNvPr id="18436" name="Text Box 7"/>
          <p:cNvSpPr txBox="1">
            <a:spLocks noChangeArrowheads="1"/>
          </p:cNvSpPr>
          <p:nvPr/>
        </p:nvSpPr>
        <p:spPr bwMode="auto">
          <a:xfrm>
            <a:off x="2254250" y="3689350"/>
            <a:ext cx="21386800" cy="2530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对象（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object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）是大括号定义的无序的数据集合，由键值对构成，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键与值之间用冒号分隔，大括号末尾要使用分号表示对象定义结束。</a:t>
            </a:r>
            <a:r>
              <a:rPr lang="zh-CN" altLang="en-US" sz="4000">
                <a:latin typeface="微软雅黑" pitchFamily="34" charset="-122"/>
                <a:ea typeface="微软雅黑" pitchFamily="34" charset="-122"/>
                <a:sym typeface="+mn-ea"/>
              </a:rPr>
              <a:t> 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对象是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JavaScript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的核心概念，也是最重要的数据类型。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JavaScript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的所有数据都可以被视为对象。此外，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JavaScript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允许自定义对象。 </a:t>
            </a:r>
          </a:p>
        </p:txBody>
      </p:sp>
      <p:sp>
        <p:nvSpPr>
          <p:cNvPr id="18437" name="Rectangle 11"/>
          <p:cNvSpPr>
            <a:spLocks noChangeArrowheads="1"/>
          </p:cNvSpPr>
          <p:nvPr/>
        </p:nvSpPr>
        <p:spPr bwMode="auto">
          <a:xfrm>
            <a:off x="3190875" y="6718300"/>
            <a:ext cx="20881975" cy="6188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var obj = { key : value };</a:t>
            </a:r>
          </a:p>
          <a:p>
            <a:pPr defTabSz="914400"/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上面代码定义了一个对象，它被赋值给变量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obj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。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key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是“键名”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value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是“键值”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/>
            </a:r>
            <a:b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</a:br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ps: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如果对象内部包含多个键值对，每个键值对之间用逗号分隔。最后一个键值对末尾不用加逗号</a:t>
            </a:r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var obj = {key1:value1,key2:value2};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7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9458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9459" name="Text Box 7"/>
          <p:cNvSpPr txBox="1">
            <a:spLocks noChangeArrowheads="1"/>
          </p:cNvSpPr>
          <p:nvPr/>
        </p:nvSpPr>
        <p:spPr bwMode="auto">
          <a:xfrm>
            <a:off x="2111375" y="2527300"/>
            <a:ext cx="21386800" cy="4359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对象详解：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键名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对象的属性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(2)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键值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(3)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对象的创建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(4)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对象属性的读写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(5)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对象属性的操作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(6)*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对象的引用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0482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0483" name="Text Box 7"/>
          <p:cNvSpPr txBox="1">
            <a:spLocks noChangeArrowheads="1"/>
          </p:cNvSpPr>
          <p:nvPr/>
        </p:nvSpPr>
        <p:spPr bwMode="auto">
          <a:xfrm>
            <a:off x="2111375" y="2527300"/>
            <a:ext cx="21386800" cy="984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键名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对象的属性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键名也被称为属性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(property)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，对象的所有属性都是字符串，所以加不加引号都可以。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因此上面的代码也可以写成下面这样：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var obj = { 'key': value };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但是，如果属性不符合标识符的条件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(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比如第一个字符为数字，或者含有空格或运算符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)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，则必须加上引号。</a:t>
            </a:r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var obj = {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			'1p': "Hello World",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			'h w': "Hello World",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			'p+q': "Hello World"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		    };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上面对象的三个属性，都不符合标识名的条件，所以必须加上引号。	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ps:JavaScript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的保留字可以不加引号直接当作对象的属性。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5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1506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1507" name="Text Box 7"/>
          <p:cNvSpPr txBox="1">
            <a:spLocks noChangeArrowheads="1"/>
          </p:cNvSpPr>
          <p:nvPr/>
        </p:nvSpPr>
        <p:spPr bwMode="auto">
          <a:xfrm>
            <a:off x="2111375" y="2536825"/>
            <a:ext cx="21386800" cy="984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(2)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键值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键值是属性所对应的具体的值。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javascript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的对象的键值可以是任何数据类型。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sym typeface="+mn-ea"/>
              </a:rPr>
              <a:t>		var frank = {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sym typeface="+mn-ea"/>
              </a:rPr>
              <a:t>					name: "Frankenstein Add",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sym typeface="+mn-ea"/>
              </a:rPr>
              <a:t>					age: 18,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sym typeface="+mn-ea"/>
              </a:rPr>
              <a:t>					sex: "male"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sym typeface="+mn-ea"/>
              </a:rPr>
              <a:t>					ability: eat();//</a:t>
            </a:r>
            <a:r>
              <a:rPr lang="en-US" altLang="zh-CN" sz="4000">
                <a:solidFill>
                  <a:schemeClr val="accent1"/>
                </a:solidFill>
                <a:sym typeface="+mn-ea"/>
              </a:rPr>
              <a:t>eat()</a:t>
            </a:r>
            <a:r>
              <a:rPr lang="zh-CN" altLang="en-US" sz="4000">
                <a:solidFill>
                  <a:schemeClr val="accent1"/>
                </a:solidFill>
                <a:sym typeface="+mn-ea"/>
              </a:rPr>
              <a:t>表示函数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sym typeface="+mn-ea"/>
              </a:rPr>
              <a:t>				    };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：如果一个属性的值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(ability)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为函数，通常把这个属性称为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“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方法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”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。它可以像函数那样调用这个属性。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frank.ability();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2530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2531" name="Text Box 7"/>
          <p:cNvSpPr txBox="1">
            <a:spLocks noChangeArrowheads="1"/>
          </p:cNvSpPr>
          <p:nvPr/>
        </p:nvSpPr>
        <p:spPr bwMode="auto">
          <a:xfrm>
            <a:off x="2111375" y="2536825"/>
            <a:ext cx="21386800" cy="984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(3)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对象的创建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a.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直接使用大括号创建对象</a:t>
            </a:r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b.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使用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new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命令生成一个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Object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对象的实例</a:t>
            </a:r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c.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使用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Object.create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方法创建对象</a:t>
            </a: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var obj1 = {};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var obj2 = new Object();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var obj3 = Object.create(null);</a:t>
            </a: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上面三行语句是等价的，都表示创建了一个没有键值对的空对象。</a:t>
            </a:r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ps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：一般来说，第一种采用大括号的写法比较简洁，也是最常用的一种创建对象的写法。第二种采用构造函数的写法清晰地表示了意图，第三种写法一般用在需要对象继承的场合。</a:t>
            </a: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3554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3555" name="Text Box 7"/>
          <p:cNvSpPr txBox="1">
            <a:spLocks noChangeArrowheads="1"/>
          </p:cNvSpPr>
          <p:nvPr/>
        </p:nvSpPr>
        <p:spPr bwMode="auto">
          <a:xfrm>
            <a:off x="2111375" y="2536825"/>
            <a:ext cx="21386800" cy="923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(4)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对象属性的读写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a.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读取属性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读取对象的属性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,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有两种方法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: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一种是使用点运算符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,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还有一种是使用方括号运算符。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var obj = { key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value }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；</a:t>
            </a:r>
          </a:p>
          <a:p>
            <a:pPr defTabSz="914400"/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console.log(obj.key);</a:t>
            </a:r>
          </a:p>
          <a:p>
            <a:pPr defTabSz="914400"/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console.log(obj['key']);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var frank = { name: 'Frankenstein' };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console.log(frank.name);//Frankenstein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console.log(frank['name']);//Frankenstein</a:t>
            </a:r>
          </a:p>
          <a:p>
            <a:pPr defTabSz="914400"/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ps: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需要注意的是，使用方括号读取对象属性的时候需要加引号！</a:t>
            </a:r>
            <a:r>
              <a:rPr lang="zh-CN" altLang="en-US" sz="4000">
                <a:latin typeface="微软雅黑" pitchFamily="34" charset="-122"/>
                <a:ea typeface="微软雅黑" pitchFamily="34" charset="-122"/>
                <a:sym typeface="+mn-ea"/>
              </a:rPr>
              <a:t> </a:t>
            </a:r>
          </a:p>
          <a:p>
            <a:pPr defTabSz="914400"/>
            <a:endParaRPr lang="zh-CN" altLang="en-US" sz="4000">
              <a:latin typeface="微软雅黑" pitchFamily="34" charset="-122"/>
              <a:ea typeface="微软雅黑" pitchFamily="34" charset="-122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4578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4579" name="Text Box 7"/>
          <p:cNvSpPr txBox="1">
            <a:spLocks noChangeArrowheads="1"/>
          </p:cNvSpPr>
          <p:nvPr/>
        </p:nvSpPr>
        <p:spPr bwMode="auto">
          <a:xfrm>
            <a:off x="2111375" y="2393950"/>
            <a:ext cx="21386800" cy="801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b.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写入属性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点运算符用来为对象的属性写入值。</a:t>
            </a:r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var obj = {}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；</a:t>
            </a:r>
          </a:p>
          <a:p>
            <a:pPr defTabSz="914400"/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obj.key = value;</a:t>
            </a:r>
          </a:p>
          <a:p>
            <a:pPr defTabSz="914400"/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 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console.log(obj.key);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var frank = {};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frank.name = 'frank';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   console.log(frank['name']);//frank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		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ps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：点运算符和中括号运算符都能够给对象的属性赋值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,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无论属性是否存在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(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修改属性值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)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。</a:t>
            </a:r>
            <a:endParaRPr lang="zh-CN" altLang="en-US" sz="4000">
              <a:latin typeface="微软雅黑" pitchFamily="34" charset="-122"/>
              <a:ea typeface="微软雅黑" pitchFamily="34" charset="-122"/>
              <a:sym typeface="+mn-ea"/>
            </a:endParaRP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968</TotalTime>
  <Words>2913</Words>
  <Application>WPS 演示</Application>
  <PresentationFormat>自定义</PresentationFormat>
  <Paragraphs>291</Paragraphs>
  <Slides>25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演示文稿设计模板</vt:lpstr>
      </vt:variant>
      <vt:variant>
        <vt:i4>2</vt:i4>
      </vt:variant>
      <vt:variant>
        <vt:lpstr>幻灯片标题</vt:lpstr>
      </vt:variant>
      <vt:variant>
        <vt:i4>25</vt:i4>
      </vt:variant>
    </vt:vector>
  </HeadingPairs>
  <TitlesOfParts>
    <vt:vector size="34" baseType="lpstr">
      <vt:lpstr>Arial</vt:lpstr>
      <vt:lpstr>Helvetica Light</vt:lpstr>
      <vt:lpstr>Calibri</vt:lpstr>
      <vt:lpstr>宋体</vt:lpstr>
      <vt:lpstr>微软雅黑</vt:lpstr>
      <vt:lpstr>+mn-ea</vt:lpstr>
      <vt:lpstr>新宋体</vt:lpstr>
      <vt:lpstr>White</vt:lpstr>
      <vt:lpstr>White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/>
  <cp:lastModifiedBy>AutoBVT</cp:lastModifiedBy>
  <cp:revision>216</cp:revision>
  <dcterms:created xsi:type="dcterms:W3CDTF">2016-04-18T00:59:08Z</dcterms:created>
  <dcterms:modified xsi:type="dcterms:W3CDTF">2017-11-28T09:35:26Z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2052-10.1.0.5559</vt:lpwstr>
  </property>
</Properties>
</file>